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71" r:id="rId5"/>
    <p:sldId id="273" r:id="rId6"/>
    <p:sldId id="258" r:id="rId7"/>
    <p:sldId id="262" r:id="rId8"/>
    <p:sldId id="264" r:id="rId9"/>
    <p:sldId id="259" r:id="rId10"/>
    <p:sldId id="265" r:id="rId11"/>
    <p:sldId id="275" r:id="rId12"/>
    <p:sldId id="266" r:id="rId13"/>
    <p:sldId id="274" r:id="rId14"/>
    <p:sldId id="267" r:id="rId15"/>
    <p:sldId id="268" r:id="rId16"/>
    <p:sldId id="269" r:id="rId17"/>
    <p:sldId id="276" r:id="rId18"/>
    <p:sldId id="270"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66D1437-0E30-49DB-9BC7-6EE703141320}" type="datetimeFigureOut">
              <a:rPr lang="en-US" smtClean="0"/>
              <a:t>4/25/17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30538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6D1437-0E30-49DB-9BC7-6EE703141320}" type="datetimeFigureOut">
              <a:rPr lang="en-US" smtClean="0"/>
              <a:t>4/25/17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1474375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6D1437-0E30-49DB-9BC7-6EE703141320}" type="datetimeFigureOut">
              <a:rPr lang="en-US" smtClean="0"/>
              <a:t>4/25/17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2494324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6D1437-0E30-49DB-9BC7-6EE703141320}" type="datetimeFigureOut">
              <a:rPr lang="en-US" smtClean="0"/>
              <a:t>4/25/17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1106860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6D1437-0E30-49DB-9BC7-6EE703141320}" type="datetimeFigureOut">
              <a:rPr lang="en-US" smtClean="0"/>
              <a:t>4/25/17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529886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6D1437-0E30-49DB-9BC7-6EE703141320}" type="datetimeFigureOut">
              <a:rPr lang="en-US" smtClean="0"/>
              <a:t>4/25/17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149523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6D1437-0E30-49DB-9BC7-6EE703141320}" type="datetimeFigureOut">
              <a:rPr lang="en-US" smtClean="0"/>
              <a:t>4/25/17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4035303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6D1437-0E30-49DB-9BC7-6EE703141320}" type="datetimeFigureOut">
              <a:rPr lang="en-US" smtClean="0"/>
              <a:t>4/25/17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3967165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6D1437-0E30-49DB-9BC7-6EE703141320}" type="datetimeFigureOut">
              <a:rPr lang="en-US" smtClean="0"/>
              <a:t>4/25/17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28861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6D1437-0E30-49DB-9BC7-6EE703141320}" type="datetimeFigureOut">
              <a:rPr lang="en-US" smtClean="0"/>
              <a:t>4/25/17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3450640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6D1437-0E30-49DB-9BC7-6EE703141320}" type="datetimeFigureOut">
              <a:rPr lang="en-US" smtClean="0"/>
              <a:t>4/25/17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EC8ED9-009B-469E-910C-8007AC1E0370}" type="slidenum">
              <a:rPr lang="en-US" smtClean="0"/>
              <a:t>‹#›</a:t>
            </a:fld>
            <a:endParaRPr lang="en-US"/>
          </a:p>
        </p:txBody>
      </p:sp>
    </p:spTree>
    <p:extLst>
      <p:ext uri="{BB962C8B-B14F-4D97-AF65-F5344CB8AC3E}">
        <p14:creationId xmlns:p14="http://schemas.microsoft.com/office/powerpoint/2010/main" val="2823651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6D1437-0E30-49DB-9BC7-6EE703141320}" type="datetimeFigureOut">
              <a:rPr lang="en-US" smtClean="0"/>
              <a:t>4/25/17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C8ED9-009B-469E-910C-8007AC1E0370}" type="slidenum">
              <a:rPr lang="en-US" smtClean="0"/>
              <a:t>‹#›</a:t>
            </a:fld>
            <a:endParaRPr lang="en-US"/>
          </a:p>
        </p:txBody>
      </p:sp>
    </p:spTree>
    <p:extLst>
      <p:ext uri="{BB962C8B-B14F-4D97-AF65-F5344CB8AC3E}">
        <p14:creationId xmlns:p14="http://schemas.microsoft.com/office/powerpoint/2010/main" val="3672577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martineve.com/2017/01/02/four-implementation-questions-about-open-access-and-monograph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knowledgeunlatched.org/" TargetMode="External"/><Relationship Id="rId2" Type="http://schemas.openxmlformats.org/officeDocument/2006/relationships/hyperlink" Target="http://www.openbookpublishers.com/" TargetMode="External"/><Relationship Id="rId1" Type="http://schemas.openxmlformats.org/officeDocument/2006/relationships/slideLayout" Target="../slideLayouts/slideLayout2.xml"/><Relationship Id="rId4" Type="http://schemas.openxmlformats.org/officeDocument/2006/relationships/hyperlink" Target="https://www.openlibhums.or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mellon.org/resources/shared-experiences-blog/monograph-publishing-digital-ag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britac.ac.uk/sites/default/files/Documents/Debating%20Open%20Access-Vincent-The%20Monograph%20Challenge%20(June%202013).pdf" TargetMode="External"/><Relationship Id="rId2" Type="http://schemas.openxmlformats.org/officeDocument/2006/relationships/hyperlink" Target="http://www.hefce.ac.uk/pubs/rereports/year/2015/monographs/" TargetMode="External"/><Relationship Id="rId1" Type="http://schemas.openxmlformats.org/officeDocument/2006/relationships/slideLayout" Target="../slideLayouts/slideLayout2.xml"/><Relationship Id="rId6" Type="http://schemas.openxmlformats.org/officeDocument/2006/relationships/hyperlink" Target="https://academicbookfuture.org/" TargetMode="External"/><Relationship Id="rId5" Type="http://schemas.openxmlformats.org/officeDocument/2006/relationships/hyperlink" Target="http://www.scienceeurope.org/wp-content/uploads/2014/05/SE_Humanities_Paper_FIN.pdf" TargetMode="External"/><Relationship Id="rId4" Type="http://schemas.openxmlformats.org/officeDocument/2006/relationships/hyperlink" Target="https://issuu.com/carenmilloy/docs/guide_to_open_access_monograph_pub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OPEN ACCESS MONOGRAPHS</a:t>
            </a:r>
            <a:br>
              <a:rPr lang="en-US" b="1" dirty="0"/>
            </a:br>
            <a:endParaRPr lang="en-US" b="1" dirty="0"/>
          </a:p>
        </p:txBody>
      </p:sp>
      <p:sp>
        <p:nvSpPr>
          <p:cNvPr id="3" name="Subtitle 2"/>
          <p:cNvSpPr>
            <a:spLocks noGrp="1"/>
          </p:cNvSpPr>
          <p:nvPr>
            <p:ph type="subTitle" idx="1"/>
          </p:nvPr>
        </p:nvSpPr>
        <p:spPr/>
        <p:txBody>
          <a:bodyPr>
            <a:normAutofit/>
          </a:bodyPr>
          <a:lstStyle/>
          <a:p>
            <a:r>
              <a:rPr lang="en-US" dirty="0"/>
              <a:t>PROFESSOR SHEARER WEST</a:t>
            </a:r>
          </a:p>
          <a:p>
            <a:r>
              <a:rPr lang="en-US" dirty="0"/>
              <a:t>DEPUTY VC AND PROVOST, UNIVERSITY OF SHEFFIELD</a:t>
            </a:r>
          </a:p>
          <a:p>
            <a:r>
              <a:rPr lang="en-US" dirty="0"/>
              <a:t>CHAIR OF UUK OPEN ACCESS MONOGRAPH GROUP</a:t>
            </a:r>
          </a:p>
        </p:txBody>
      </p:sp>
    </p:spTree>
    <p:extLst>
      <p:ext uri="{BB962C8B-B14F-4D97-AF65-F5344CB8AC3E}">
        <p14:creationId xmlns:p14="http://schemas.microsoft.com/office/powerpoint/2010/main" val="1749506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Advantages of an open access monograph</a:t>
            </a:r>
          </a:p>
        </p:txBody>
      </p:sp>
      <p:sp>
        <p:nvSpPr>
          <p:cNvPr id="3" name="Content Placeholder 2"/>
          <p:cNvSpPr>
            <a:spLocks noGrp="1"/>
          </p:cNvSpPr>
          <p:nvPr>
            <p:ph idx="1"/>
          </p:nvPr>
        </p:nvSpPr>
        <p:spPr/>
        <p:txBody>
          <a:bodyPr>
            <a:normAutofit fontScale="92500" lnSpcReduction="10000"/>
          </a:bodyPr>
          <a:lstStyle/>
          <a:p>
            <a:r>
              <a:rPr lang="en-US" dirty="0"/>
              <a:t>Reach (Knowledge Unlatched found that 27 titles in a 24 week period were downloaded 12,763 times from 138 countries)</a:t>
            </a:r>
          </a:p>
          <a:p>
            <a:r>
              <a:rPr lang="en-US" dirty="0"/>
              <a:t>Impact</a:t>
            </a:r>
          </a:p>
          <a:p>
            <a:r>
              <a:rPr lang="en-US" dirty="0" err="1"/>
              <a:t>Manoeuverability</a:t>
            </a:r>
            <a:endParaRPr lang="en-US" dirty="0"/>
          </a:p>
          <a:p>
            <a:r>
              <a:rPr lang="en-US" dirty="0"/>
              <a:t>Enhance means of interacting (including peer review, see </a:t>
            </a:r>
            <a:r>
              <a:rPr lang="en-US" dirty="0" err="1"/>
              <a:t>arXiv</a:t>
            </a:r>
            <a:r>
              <a:rPr lang="en-US" dirty="0"/>
              <a:t>)</a:t>
            </a:r>
          </a:p>
          <a:p>
            <a:r>
              <a:rPr lang="en-US" dirty="0"/>
              <a:t>International context shows move to OA in many countries</a:t>
            </a:r>
          </a:p>
          <a:p>
            <a:r>
              <a:rPr lang="en-US" dirty="0"/>
              <a:t>No price barriers for the reader</a:t>
            </a:r>
          </a:p>
          <a:p>
            <a:r>
              <a:rPr lang="en-US" dirty="0"/>
              <a:t>Easier use in teaching</a:t>
            </a:r>
          </a:p>
          <a:p>
            <a:r>
              <a:rPr lang="en-US" dirty="0"/>
              <a:t>Growth of readership in developing world countries (e.g. Open Book Publishers evidence)</a:t>
            </a:r>
          </a:p>
        </p:txBody>
      </p:sp>
    </p:spTree>
    <p:extLst>
      <p:ext uri="{BB962C8B-B14F-4D97-AF65-F5344CB8AC3E}">
        <p14:creationId xmlns:p14="http://schemas.microsoft.com/office/powerpoint/2010/main" val="772556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Open access and social inclusion</a:t>
            </a:r>
          </a:p>
        </p:txBody>
      </p:sp>
      <p:sp>
        <p:nvSpPr>
          <p:cNvPr id="3" name="Content Placeholder 2"/>
          <p:cNvSpPr>
            <a:spLocks noGrp="1"/>
          </p:cNvSpPr>
          <p:nvPr>
            <p:ph idx="1"/>
          </p:nvPr>
        </p:nvSpPr>
        <p:spPr/>
        <p:txBody>
          <a:bodyPr>
            <a:normAutofit/>
          </a:bodyPr>
          <a:lstStyle/>
          <a:p>
            <a:pPr marL="0" indent="0">
              <a:buNone/>
            </a:pPr>
            <a:r>
              <a:rPr lang="en-US" sz="3200" dirty="0"/>
              <a:t>‘The OA movement is motivated by the problems of social inequality caused by restricting access to academic research which favor large and wealthy institutions with the financial means to purchase access to many journals, as well as the economic challenges and perceived unsustainability of academic publishing.’</a:t>
            </a:r>
          </a:p>
          <a:p>
            <a:endParaRPr lang="en-US" sz="3200" dirty="0"/>
          </a:p>
          <a:p>
            <a:pPr marL="0" indent="0">
              <a:buNone/>
            </a:pPr>
            <a:r>
              <a:rPr lang="en-US" sz="3200" dirty="0"/>
              <a:t>					Wikipedia</a:t>
            </a:r>
          </a:p>
        </p:txBody>
      </p:sp>
    </p:spTree>
    <p:extLst>
      <p:ext uri="{BB962C8B-B14F-4D97-AF65-F5344CB8AC3E}">
        <p14:creationId xmlns:p14="http://schemas.microsoft.com/office/powerpoint/2010/main" val="3933710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Anxieties and obstacles</a:t>
            </a:r>
          </a:p>
        </p:txBody>
      </p:sp>
      <p:sp>
        <p:nvSpPr>
          <p:cNvPr id="3" name="Content Placeholder 2"/>
          <p:cNvSpPr>
            <a:spLocks noGrp="1"/>
          </p:cNvSpPr>
          <p:nvPr>
            <p:ph idx="1"/>
          </p:nvPr>
        </p:nvSpPr>
        <p:spPr/>
        <p:txBody>
          <a:bodyPr>
            <a:normAutofit fontScale="92500" lnSpcReduction="10000"/>
          </a:bodyPr>
          <a:lstStyle/>
          <a:p>
            <a:r>
              <a:rPr lang="en-US" dirty="0"/>
              <a:t>Competing demands and expectations of stakeholders (authors, publishers, readers, libraries, policymakers, learned societies and research funders)</a:t>
            </a:r>
          </a:p>
          <a:p>
            <a:r>
              <a:rPr lang="en-US" dirty="0"/>
              <a:t>Licensing (especially with trade books/royalties, distinctive academic voice)</a:t>
            </a:r>
          </a:p>
          <a:p>
            <a:r>
              <a:rPr lang="en-US" dirty="0"/>
              <a:t>Concerns about third party rights</a:t>
            </a:r>
          </a:p>
          <a:p>
            <a:r>
              <a:rPr lang="en-US" dirty="0"/>
              <a:t>Concerns about an author pays business model in a set of disciplines with a low level of grant funding</a:t>
            </a:r>
          </a:p>
          <a:p>
            <a:r>
              <a:rPr lang="en-US" dirty="0"/>
              <a:t>Digital books not felt to be user friendly</a:t>
            </a:r>
          </a:p>
          <a:p>
            <a:r>
              <a:rPr lang="en-US" dirty="0"/>
              <a:t>Quality control, peer review</a:t>
            </a:r>
          </a:p>
          <a:p>
            <a:r>
              <a:rPr lang="en-US" dirty="0"/>
              <a:t>Publisher brand</a:t>
            </a:r>
          </a:p>
          <a:p>
            <a:r>
              <a:rPr lang="en-US" dirty="0"/>
              <a:t>Jargon (APCs, CC-by, gold and green, repository)</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965567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Unpacking the jargon</a:t>
            </a:r>
          </a:p>
        </p:txBody>
      </p:sp>
      <p:sp>
        <p:nvSpPr>
          <p:cNvPr id="3" name="Content Placeholder 2"/>
          <p:cNvSpPr>
            <a:spLocks noGrp="1"/>
          </p:cNvSpPr>
          <p:nvPr>
            <p:ph idx="1"/>
          </p:nvPr>
        </p:nvSpPr>
        <p:spPr/>
        <p:txBody>
          <a:bodyPr/>
          <a:lstStyle/>
          <a:p>
            <a:pPr marL="0" indent="0">
              <a:buNone/>
            </a:pPr>
            <a:r>
              <a:rPr lang="en-US" b="1" dirty="0"/>
              <a:t>Gold OA</a:t>
            </a:r>
            <a:r>
              <a:rPr lang="en-US" dirty="0"/>
              <a:t>: work immediately available OA upon publication</a:t>
            </a:r>
          </a:p>
          <a:p>
            <a:pPr marL="0" indent="0">
              <a:buNone/>
            </a:pPr>
            <a:r>
              <a:rPr lang="en-US" b="1" dirty="0"/>
              <a:t>Green OA</a:t>
            </a:r>
            <a:r>
              <a:rPr lang="en-US" dirty="0"/>
              <a:t>: work available OA in a repository, normally self-archived, sometimes after an embargo period</a:t>
            </a:r>
          </a:p>
          <a:p>
            <a:pPr marL="0" indent="0">
              <a:buNone/>
            </a:pPr>
            <a:r>
              <a:rPr lang="en-US" b="1" dirty="0"/>
              <a:t>APC</a:t>
            </a:r>
            <a:r>
              <a:rPr lang="en-US" dirty="0"/>
              <a:t> (article processing charge): fee charged to authors to make the work available OA</a:t>
            </a:r>
          </a:p>
          <a:p>
            <a:pPr marL="0" indent="0">
              <a:buNone/>
            </a:pPr>
            <a:r>
              <a:rPr lang="en-US" b="1" dirty="0"/>
              <a:t>Creative Commons Licenses </a:t>
            </a:r>
            <a:r>
              <a:rPr lang="en-US" dirty="0"/>
              <a:t>(CC BY, CC BY-SA, CC BY-ND, CC BY-NC, CC BY-NC-SA </a:t>
            </a:r>
            <a:r>
              <a:rPr lang="en-US" dirty="0" err="1"/>
              <a:t>etc</a:t>
            </a:r>
            <a:r>
              <a:rPr lang="en-US" dirty="0"/>
              <a:t>): all are versions of restrictions on sharing, redistributing, remixing, transforming and building.  In every case the author </a:t>
            </a:r>
            <a:r>
              <a:rPr lang="en-US" b="1" i="1" dirty="0"/>
              <a:t>must be attributed</a:t>
            </a:r>
            <a:r>
              <a:rPr lang="en-US" dirty="0"/>
              <a:t>.</a:t>
            </a:r>
          </a:p>
          <a:p>
            <a:pPr marL="0" indent="0">
              <a:buNone/>
            </a:pPr>
            <a:endParaRPr lang="en-US" dirty="0"/>
          </a:p>
        </p:txBody>
      </p:sp>
    </p:spTree>
    <p:extLst>
      <p:ext uri="{BB962C8B-B14F-4D97-AF65-F5344CB8AC3E}">
        <p14:creationId xmlns:p14="http://schemas.microsoft.com/office/powerpoint/2010/main" val="1469031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Conservativism</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Martin Paul Eve on the core barriers to OA publishing:</a:t>
            </a:r>
          </a:p>
          <a:p>
            <a:r>
              <a:rPr lang="en-US" dirty="0"/>
              <a:t>	Publishers expect OA to be risk free</a:t>
            </a:r>
          </a:p>
          <a:p>
            <a:r>
              <a:rPr lang="en-US" dirty="0"/>
              <a:t>	Academics want things to continue as they are</a:t>
            </a:r>
          </a:p>
          <a:p>
            <a:r>
              <a:rPr lang="en-US" dirty="0"/>
              <a:t>	Libraries don’t want costs to go up</a:t>
            </a:r>
          </a:p>
          <a:p>
            <a:r>
              <a:rPr lang="en-US" dirty="0"/>
              <a:t>	Hiring and assessing panels still use hard copy as a proxy for</a:t>
            </a:r>
          </a:p>
          <a:p>
            <a:pPr marL="0" indent="0">
              <a:buNone/>
            </a:pPr>
            <a:r>
              <a:rPr lang="en-US" dirty="0"/>
              <a:t>	quality</a:t>
            </a:r>
          </a:p>
          <a:p>
            <a:pPr marL="0" indent="0">
              <a:buNone/>
            </a:pPr>
            <a:r>
              <a:rPr lang="en-US" dirty="0"/>
              <a:t>BUT:</a:t>
            </a:r>
          </a:p>
          <a:p>
            <a:pPr marL="0" indent="0">
              <a:buNone/>
            </a:pPr>
            <a:r>
              <a:rPr lang="en-US" dirty="0"/>
              <a:t>	Readers expect books free online</a:t>
            </a:r>
          </a:p>
          <a:p>
            <a:pPr marL="0" indent="0">
              <a:buNone/>
            </a:pPr>
            <a:r>
              <a:rPr lang="en-US" dirty="0">
                <a:hlinkClick r:id="rId2"/>
              </a:rPr>
              <a:t>https://www.martineve.com/2017/01/02/four-implementation-questions-about-open-access-and-monographs/</a:t>
            </a:r>
            <a:r>
              <a:rPr lang="en-US" dirty="0"/>
              <a:t> </a:t>
            </a:r>
          </a:p>
        </p:txBody>
      </p:sp>
    </p:spTree>
    <p:extLst>
      <p:ext uri="{BB962C8B-B14F-4D97-AF65-F5344CB8AC3E}">
        <p14:creationId xmlns:p14="http://schemas.microsoft.com/office/powerpoint/2010/main" val="1189680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Some Experiments</a:t>
            </a:r>
          </a:p>
        </p:txBody>
      </p:sp>
      <p:sp>
        <p:nvSpPr>
          <p:cNvPr id="3" name="Content Placeholder 2"/>
          <p:cNvSpPr>
            <a:spLocks noGrp="1"/>
          </p:cNvSpPr>
          <p:nvPr>
            <p:ph idx="1"/>
          </p:nvPr>
        </p:nvSpPr>
        <p:spPr/>
        <p:txBody>
          <a:bodyPr>
            <a:normAutofit lnSpcReduction="10000"/>
          </a:bodyPr>
          <a:lstStyle/>
          <a:p>
            <a:r>
              <a:rPr lang="en-US" dirty="0"/>
              <a:t>Open Book Publishers (books can be read online but not manipulated) </a:t>
            </a:r>
            <a:r>
              <a:rPr lang="en-US" dirty="0">
                <a:hlinkClick r:id="rId2"/>
              </a:rPr>
              <a:t>http://www.openbookpublishers.com/</a:t>
            </a:r>
            <a:r>
              <a:rPr lang="en-US" dirty="0"/>
              <a:t> </a:t>
            </a:r>
          </a:p>
          <a:p>
            <a:r>
              <a:rPr lang="en-US" dirty="0"/>
              <a:t>Knowledge Unlatched (consortium model) </a:t>
            </a:r>
            <a:r>
              <a:rPr lang="en-US" dirty="0">
                <a:hlinkClick r:id="rId3"/>
              </a:rPr>
              <a:t>www.knowledgeunlatched.org</a:t>
            </a:r>
            <a:r>
              <a:rPr lang="en-US" dirty="0"/>
              <a:t> </a:t>
            </a:r>
          </a:p>
          <a:p>
            <a:r>
              <a:rPr lang="en-US" dirty="0"/>
              <a:t>Open Library of the Humanities (low APCs) </a:t>
            </a:r>
            <a:r>
              <a:rPr lang="en-US" dirty="0">
                <a:hlinkClick r:id="rId4"/>
              </a:rPr>
              <a:t>https://www.openlibhums.org</a:t>
            </a:r>
            <a:r>
              <a:rPr lang="en-US" dirty="0"/>
              <a:t> </a:t>
            </a:r>
          </a:p>
          <a:p>
            <a:r>
              <a:rPr lang="en-US" dirty="0"/>
              <a:t>Austrian Science Foundation (FWF): grants of 14K euros for OA publishing</a:t>
            </a:r>
          </a:p>
          <a:p>
            <a:r>
              <a:rPr lang="en-US" dirty="0" err="1"/>
              <a:t>Wellcome</a:t>
            </a:r>
            <a:r>
              <a:rPr lang="en-US" dirty="0"/>
              <a:t> mandating OA publishing</a:t>
            </a:r>
          </a:p>
          <a:p>
            <a:r>
              <a:rPr lang="en-US" dirty="0"/>
              <a:t>AHRC allowing OA charges as part of directly incurred costs</a:t>
            </a:r>
          </a:p>
        </p:txBody>
      </p:sp>
    </p:spTree>
    <p:extLst>
      <p:ext uri="{BB962C8B-B14F-4D97-AF65-F5344CB8AC3E}">
        <p14:creationId xmlns:p14="http://schemas.microsoft.com/office/powerpoint/2010/main" val="4078100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Imagining a Disruptive World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905" y="2248186"/>
            <a:ext cx="4646543" cy="310896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6044" y="1503045"/>
            <a:ext cx="4076902" cy="4754880"/>
          </a:xfrm>
          <a:prstGeom prst="rect">
            <a:avLst/>
          </a:prstGeom>
        </p:spPr>
      </p:pic>
    </p:spTree>
    <p:extLst>
      <p:ext uri="{BB962C8B-B14F-4D97-AF65-F5344CB8AC3E}">
        <p14:creationId xmlns:p14="http://schemas.microsoft.com/office/powerpoint/2010/main" val="3330587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640" y="5425440"/>
            <a:ext cx="10515600" cy="1432560"/>
          </a:xfrm>
        </p:spPr>
        <p:txBody>
          <a:bodyPr>
            <a:normAutofit/>
          </a:bodyPr>
          <a:lstStyle/>
          <a:p>
            <a:r>
              <a:rPr lang="en-US" sz="2800" dirty="0"/>
              <a:t>Donald Waters, ‘Monograph Publishing in the Digital Age’, Andrew Mellon Foundation (</a:t>
            </a:r>
            <a:r>
              <a:rPr lang="en-US" sz="2800" dirty="0">
                <a:hlinkClick r:id="rId2"/>
              </a:rPr>
              <a:t>https://mellon.org/resources/shared-experiences-blog/monograph-publishing-digital-age</a:t>
            </a:r>
            <a:r>
              <a:rPr lang="en-US" sz="2800" dirty="0"/>
              <a:t> )</a:t>
            </a: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11678" r="32241"/>
          <a:stretch/>
        </p:blipFill>
        <p:spPr>
          <a:xfrm>
            <a:off x="3360314" y="175895"/>
            <a:ext cx="5369772" cy="5249545"/>
          </a:xfrm>
        </p:spPr>
      </p:pic>
    </p:spTree>
    <p:extLst>
      <p:ext uri="{BB962C8B-B14F-4D97-AF65-F5344CB8AC3E}">
        <p14:creationId xmlns:p14="http://schemas.microsoft.com/office/powerpoint/2010/main" val="3121499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Imagining a Disrupted World</a:t>
            </a:r>
          </a:p>
        </p:txBody>
      </p:sp>
      <p:sp>
        <p:nvSpPr>
          <p:cNvPr id="3" name="Content Placeholder 2"/>
          <p:cNvSpPr>
            <a:spLocks noGrp="1"/>
          </p:cNvSpPr>
          <p:nvPr>
            <p:ph idx="1"/>
          </p:nvPr>
        </p:nvSpPr>
        <p:spPr/>
        <p:txBody>
          <a:bodyPr>
            <a:normAutofit fontScale="92500" lnSpcReduction="20000"/>
          </a:bodyPr>
          <a:lstStyle/>
          <a:p>
            <a:r>
              <a:rPr lang="en-US" dirty="0"/>
              <a:t>Access to research materials anytime, anywhere</a:t>
            </a:r>
          </a:p>
          <a:p>
            <a:r>
              <a:rPr lang="en-US" dirty="0"/>
              <a:t>Quality control intensified by open peer review</a:t>
            </a:r>
          </a:p>
          <a:p>
            <a:r>
              <a:rPr lang="en-US" dirty="0"/>
              <a:t>Retention of traditional publishing functions of copyediting and </a:t>
            </a:r>
            <a:r>
              <a:rPr lang="en-US" dirty="0" err="1"/>
              <a:t>typsetting</a:t>
            </a:r>
            <a:r>
              <a:rPr lang="en-US" dirty="0"/>
              <a:t> so visual quality excellent</a:t>
            </a:r>
          </a:p>
          <a:p>
            <a:r>
              <a:rPr lang="en-US" dirty="0"/>
              <a:t>Works openly available right away, able to be searched and re-used—ease of preparing teaching materials</a:t>
            </a:r>
          </a:p>
          <a:p>
            <a:r>
              <a:rPr lang="en-US" dirty="0"/>
              <a:t>Long form can take many different forms (30,000 words, 300,000 words), rather than the standard 100,000 word book</a:t>
            </a:r>
          </a:p>
          <a:p>
            <a:r>
              <a:rPr lang="en-US" dirty="0"/>
              <a:t>You can change your own work more easily</a:t>
            </a:r>
          </a:p>
          <a:p>
            <a:r>
              <a:rPr lang="en-US" dirty="0"/>
              <a:t>Use of hyperlinks, interactive elements</a:t>
            </a:r>
          </a:p>
          <a:p>
            <a:r>
              <a:rPr lang="en-US" dirty="0"/>
              <a:t>Humanities and Social Sciences research known beyond narrow academic circles</a:t>
            </a:r>
          </a:p>
        </p:txBody>
      </p:sp>
    </p:spTree>
    <p:extLst>
      <p:ext uri="{BB962C8B-B14F-4D97-AF65-F5344CB8AC3E}">
        <p14:creationId xmlns:p14="http://schemas.microsoft.com/office/powerpoint/2010/main" val="491565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Plus </a:t>
            </a:r>
            <a:r>
              <a:rPr lang="en-US" b="1" dirty="0" err="1"/>
              <a:t>ça</a:t>
            </a:r>
            <a:r>
              <a:rPr lang="en-US" b="1" dirty="0"/>
              <a:t> change…..</a:t>
            </a:r>
          </a:p>
        </p:txBody>
      </p:sp>
      <p:sp>
        <p:nvSpPr>
          <p:cNvPr id="3" name="Content Placeholder 2"/>
          <p:cNvSpPr>
            <a:spLocks noGrp="1"/>
          </p:cNvSpPr>
          <p:nvPr>
            <p:ph idx="1"/>
          </p:nvPr>
        </p:nvSpPr>
        <p:spPr/>
        <p:txBody>
          <a:bodyPr>
            <a:normAutofit lnSpcReduction="10000"/>
          </a:bodyPr>
          <a:lstStyle/>
          <a:p>
            <a:r>
              <a:rPr lang="en-US" dirty="0"/>
              <a:t>‘It is a notorious fact, that the booksellers of London have hitherto </a:t>
            </a:r>
            <a:r>
              <a:rPr lang="en-US" dirty="0" err="1"/>
              <a:t>ingrossed</a:t>
            </a:r>
            <a:r>
              <a:rPr lang="en-US" dirty="0"/>
              <a:t> and in a great measure monopolized the printing and vending many books…under the specious </a:t>
            </a:r>
            <a:r>
              <a:rPr lang="en-US" dirty="0" err="1"/>
              <a:t>pretence</a:t>
            </a:r>
            <a:r>
              <a:rPr lang="en-US" dirty="0"/>
              <a:t> of their having purchased from the authors…the sole and exclusive property of said books’. Alexander Donaldson, </a:t>
            </a:r>
            <a:r>
              <a:rPr lang="en-US" i="1" dirty="0"/>
              <a:t>Some thoughts on the state of literary property</a:t>
            </a:r>
            <a:r>
              <a:rPr lang="en-US" dirty="0"/>
              <a:t>, 1764</a:t>
            </a:r>
          </a:p>
          <a:p>
            <a:r>
              <a:rPr lang="en-US" dirty="0"/>
              <a:t>‘That Learning and learned Men should be encouraged, not checked, and that the Knowledge which Books impart should be diffused, not confined, are Propositions, which, in this Age, and in this Country, will not be controverted.’ John Lord </a:t>
            </a:r>
            <a:r>
              <a:rPr lang="en-US" dirty="0" err="1"/>
              <a:t>Preghorn</a:t>
            </a:r>
            <a:r>
              <a:rPr lang="en-US" dirty="0"/>
              <a:t>, </a:t>
            </a:r>
            <a:r>
              <a:rPr lang="en-US" i="1" dirty="0"/>
              <a:t>Considerations on the Nature and Origin of Literary Property</a:t>
            </a:r>
            <a:r>
              <a:rPr lang="en-US" dirty="0"/>
              <a:t>, 1767</a:t>
            </a:r>
          </a:p>
        </p:txBody>
      </p:sp>
    </p:spTree>
    <p:extLst>
      <p:ext uri="{BB962C8B-B14F-4D97-AF65-F5344CB8AC3E}">
        <p14:creationId xmlns:p14="http://schemas.microsoft.com/office/powerpoint/2010/main" val="358956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Monographs</a:t>
            </a:r>
          </a:p>
        </p:txBody>
      </p:sp>
      <p:sp>
        <p:nvSpPr>
          <p:cNvPr id="3" name="Content Placeholder 2"/>
          <p:cNvSpPr>
            <a:spLocks noGrp="1"/>
          </p:cNvSpPr>
          <p:nvPr>
            <p:ph idx="1"/>
          </p:nvPr>
        </p:nvSpPr>
        <p:spPr/>
        <p:txBody>
          <a:bodyPr/>
          <a:lstStyle/>
          <a:p>
            <a:pPr marL="0" indent="0">
              <a:buNone/>
            </a:pPr>
            <a:r>
              <a:rPr lang="en-US" dirty="0"/>
              <a:t>‘Writing a monograph allows the author to weave a complex and reflective narrative, tying together a body of research in a way that is not possible with journal articles or other shorter outputs.’</a:t>
            </a:r>
          </a:p>
          <a:p>
            <a:pPr marL="0" indent="0">
              <a:buNone/>
            </a:pPr>
            <a:endParaRPr lang="en-US" dirty="0"/>
          </a:p>
          <a:p>
            <a:pPr marL="0" indent="0">
              <a:buNone/>
            </a:pPr>
            <a:r>
              <a:rPr lang="en-US" dirty="0"/>
              <a:t>					Geoff </a:t>
            </a:r>
            <a:r>
              <a:rPr lang="en-US" dirty="0" err="1"/>
              <a:t>Crossick</a:t>
            </a:r>
            <a:endParaRPr lang="en-US" dirty="0"/>
          </a:p>
          <a:p>
            <a:pPr marL="0" indent="0">
              <a:buNone/>
            </a:pPr>
            <a:endParaRPr lang="en-US" dirty="0"/>
          </a:p>
          <a:p>
            <a:pPr marL="0" indent="0">
              <a:buNone/>
            </a:pPr>
            <a:r>
              <a:rPr lang="en-US" dirty="0"/>
              <a:t>In Open Access discussions, the monograph is sometimes referred to as a </a:t>
            </a:r>
            <a:r>
              <a:rPr lang="en-US" b="1" i="1" dirty="0"/>
              <a:t>Long Form Publication</a:t>
            </a:r>
            <a:endParaRPr lang="en-US" dirty="0"/>
          </a:p>
        </p:txBody>
      </p:sp>
    </p:spTree>
    <p:extLst>
      <p:ext uri="{BB962C8B-B14F-4D97-AF65-F5344CB8AC3E}">
        <p14:creationId xmlns:p14="http://schemas.microsoft.com/office/powerpoint/2010/main" val="1963322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Emotional pull</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7968" y="1197769"/>
            <a:ext cx="3179142" cy="420624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3827" y="3255169"/>
            <a:ext cx="3540235" cy="265176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7740" y="1197769"/>
            <a:ext cx="3196621" cy="4114800"/>
          </a:xfrm>
          <a:prstGeom prst="rect">
            <a:avLst/>
          </a:prstGeom>
        </p:spPr>
      </p:pic>
    </p:spTree>
    <p:extLst>
      <p:ext uri="{BB962C8B-B14F-4D97-AF65-F5344CB8AC3E}">
        <p14:creationId xmlns:p14="http://schemas.microsoft.com/office/powerpoint/2010/main" val="604005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Emotional drag</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3410" y="3916109"/>
            <a:ext cx="2637764" cy="201168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411" y="809625"/>
            <a:ext cx="2590800" cy="17621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0119" y="1541494"/>
            <a:ext cx="3396765" cy="402336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21459" y="2041589"/>
            <a:ext cx="4656493" cy="3749040"/>
          </a:xfrm>
          <a:prstGeom prst="rect">
            <a:avLst/>
          </a:prstGeom>
        </p:spPr>
      </p:pic>
    </p:spTree>
    <p:extLst>
      <p:ext uri="{BB962C8B-B14F-4D97-AF65-F5344CB8AC3E}">
        <p14:creationId xmlns:p14="http://schemas.microsoft.com/office/powerpoint/2010/main" val="3354530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Disruptive technologies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90" y="61119"/>
            <a:ext cx="2857500" cy="26416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0760" y="3901888"/>
            <a:ext cx="2377440" cy="237744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5000" y="365125"/>
            <a:ext cx="2743200" cy="1845885"/>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269553"/>
            <a:ext cx="2784692" cy="2286000"/>
          </a:xfrm>
          <a:prstGeom prst="rect">
            <a:avLst/>
          </a:prstGeom>
        </p:spPr>
      </p:pic>
      <p:pic>
        <p:nvPicPr>
          <p:cNvPr id="14" name="Content Placeholder 1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2842906" y="1825625"/>
            <a:ext cx="6506187" cy="4351338"/>
          </a:xfrm>
        </p:spPr>
      </p:pic>
    </p:spTree>
    <p:extLst>
      <p:ext uri="{BB962C8B-B14F-4D97-AF65-F5344CB8AC3E}">
        <p14:creationId xmlns:p14="http://schemas.microsoft.com/office/powerpoint/2010/main" val="1001784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Open Access</a:t>
            </a:r>
          </a:p>
        </p:txBody>
      </p:sp>
      <p:sp>
        <p:nvSpPr>
          <p:cNvPr id="3" name="Content Placeholder 2"/>
          <p:cNvSpPr>
            <a:spLocks noGrp="1"/>
          </p:cNvSpPr>
          <p:nvPr>
            <p:ph idx="1"/>
          </p:nvPr>
        </p:nvSpPr>
        <p:spPr/>
        <p:txBody>
          <a:bodyPr>
            <a:normAutofit lnSpcReduction="10000"/>
          </a:bodyPr>
          <a:lstStyle/>
          <a:p>
            <a:pPr marL="0" indent="0">
              <a:buNone/>
            </a:pPr>
            <a:r>
              <a:rPr lang="en-US" sz="4000" dirty="0"/>
              <a:t>‘Making scholarly literature available for free via the internet so that it can be read, downloaded, copied, distributed, printed, searched, text-mined or used for any other lawful purpose without financial, legal or technical barriers, as long as authors are attributed.’</a:t>
            </a:r>
          </a:p>
          <a:p>
            <a:pPr marL="0" indent="0">
              <a:buNone/>
            </a:pPr>
            <a:endParaRPr lang="en-US" sz="4000" dirty="0"/>
          </a:p>
          <a:p>
            <a:pPr marL="0" indent="0">
              <a:buNone/>
            </a:pPr>
            <a:r>
              <a:rPr lang="en-US" sz="4000" dirty="0"/>
              <a:t>						OAPEN-UK</a:t>
            </a:r>
          </a:p>
          <a:p>
            <a:pPr marL="0" indent="0">
              <a:buNone/>
            </a:pPr>
            <a:endParaRPr lang="en-US" dirty="0"/>
          </a:p>
        </p:txBody>
      </p:sp>
    </p:spTree>
    <p:extLst>
      <p:ext uri="{BB962C8B-B14F-4D97-AF65-F5344CB8AC3E}">
        <p14:creationId xmlns:p14="http://schemas.microsoft.com/office/powerpoint/2010/main" val="971863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Why now?</a:t>
            </a:r>
          </a:p>
        </p:txBody>
      </p:sp>
      <p:sp>
        <p:nvSpPr>
          <p:cNvPr id="3" name="Content Placeholder 2"/>
          <p:cNvSpPr>
            <a:spLocks noGrp="1"/>
          </p:cNvSpPr>
          <p:nvPr>
            <p:ph idx="1"/>
          </p:nvPr>
        </p:nvSpPr>
        <p:spPr/>
        <p:txBody>
          <a:bodyPr/>
          <a:lstStyle/>
          <a:p>
            <a:pPr marL="0" indent="0">
              <a:buNone/>
            </a:pPr>
            <a:r>
              <a:rPr lang="en-US" dirty="0"/>
              <a:t>REF 2021 Technical Consultation Annex C:</a:t>
            </a:r>
          </a:p>
          <a:p>
            <a:pPr marL="0" indent="0">
              <a:buNone/>
            </a:pPr>
            <a:r>
              <a:rPr lang="en-US" dirty="0"/>
              <a:t>‘We have already stated that monographs and other long-form research outputs need not be available in an open-access form to be eligible for submission to the next REF.  In the long term, however, we want to see the benefits that open access has brought to journal articles extended to other research outputs, including monographs. We therefore intend to move towards an open-access requirement for monographs in the exercise that follows the next REF…Given the length of time required to produce and publish monographs, we are signaling this now, to give due notice to </a:t>
            </a:r>
            <a:r>
              <a:rPr lang="en-US"/>
              <a:t>the sector.’</a:t>
            </a:r>
            <a:endParaRPr lang="en-US" dirty="0"/>
          </a:p>
        </p:txBody>
      </p:sp>
    </p:spTree>
    <p:extLst>
      <p:ext uri="{BB962C8B-B14F-4D97-AF65-F5344CB8AC3E}">
        <p14:creationId xmlns:p14="http://schemas.microsoft.com/office/powerpoint/2010/main" val="427690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Recent Policy Papers and Projects</a:t>
            </a:r>
          </a:p>
        </p:txBody>
      </p:sp>
      <p:sp>
        <p:nvSpPr>
          <p:cNvPr id="3" name="Content Placeholder 2"/>
          <p:cNvSpPr>
            <a:spLocks noGrp="1"/>
          </p:cNvSpPr>
          <p:nvPr>
            <p:ph idx="1"/>
          </p:nvPr>
        </p:nvSpPr>
        <p:spPr/>
        <p:txBody>
          <a:bodyPr>
            <a:normAutofit fontScale="85000" lnSpcReduction="20000"/>
          </a:bodyPr>
          <a:lstStyle/>
          <a:p>
            <a:r>
              <a:rPr lang="en-US" dirty="0"/>
              <a:t>Geoffrey </a:t>
            </a:r>
            <a:r>
              <a:rPr lang="en-US" dirty="0" err="1"/>
              <a:t>Crossick</a:t>
            </a:r>
            <a:r>
              <a:rPr lang="en-US" dirty="0"/>
              <a:t>, ‘Monographs and Open Access: A report to HEFCE’, January 2015 (</a:t>
            </a:r>
            <a:r>
              <a:rPr lang="en-US" dirty="0">
                <a:hlinkClick r:id="rId2"/>
              </a:rPr>
              <a:t>http://www.hefce.ac.uk/pubs/rereports/year/2015/monographs/</a:t>
            </a:r>
            <a:r>
              <a:rPr lang="en-US" dirty="0"/>
              <a:t> )</a:t>
            </a:r>
          </a:p>
          <a:p>
            <a:r>
              <a:rPr lang="en-US" dirty="0"/>
              <a:t>Nigel Vincent, ‘The Monograph Challenge’, British Academy, 2013 (</a:t>
            </a:r>
            <a:r>
              <a:rPr lang="en-US" dirty="0">
                <a:hlinkClick r:id="rId3"/>
              </a:rPr>
              <a:t>http://www.britac.ac.uk/sites/default/files/Documents/Debating%20Open%20Access-Vincent-The%20Monograph%20Challenge%20(June%202013).pdf</a:t>
            </a:r>
            <a:r>
              <a:rPr lang="en-US" dirty="0"/>
              <a:t> )</a:t>
            </a:r>
          </a:p>
          <a:p>
            <a:r>
              <a:rPr lang="en-US" dirty="0"/>
              <a:t>Ellen Collins, et al, ‘Guide to Open Access Monograph Publishing for Arts, Humanities and Social Science Researchers’, OAPEN-UK, 2013 (</a:t>
            </a:r>
            <a:r>
              <a:rPr lang="en-US" dirty="0">
                <a:hlinkClick r:id="rId4"/>
              </a:rPr>
              <a:t>https://issuu.com/carenmilloy/docs/guide_to_open_access_monograph_publ</a:t>
            </a:r>
            <a:r>
              <a:rPr lang="en-US" dirty="0"/>
              <a:t> )</a:t>
            </a:r>
          </a:p>
          <a:p>
            <a:r>
              <a:rPr lang="en-US" dirty="0"/>
              <a:t>‘Open Access Opportunities for the Humanities’, Science Europe, November 2013 (</a:t>
            </a:r>
            <a:r>
              <a:rPr lang="en-US" dirty="0">
                <a:hlinkClick r:id="rId5"/>
              </a:rPr>
              <a:t>http://www.scienceeurope.org/wp-content/uploads/2014/05/SE_Humanities_Paper_FIN.pdf</a:t>
            </a:r>
            <a:r>
              <a:rPr lang="en-US" dirty="0"/>
              <a:t> )</a:t>
            </a:r>
          </a:p>
          <a:p>
            <a:r>
              <a:rPr lang="en-US" dirty="0"/>
              <a:t>Academic Book of the Future, AHRC project, launch June 2017 (</a:t>
            </a:r>
            <a:r>
              <a:rPr lang="en-US" dirty="0">
                <a:hlinkClick r:id="rId6"/>
              </a:rPr>
              <a:t>https://academicbookfuture.org/</a:t>
            </a:r>
            <a:r>
              <a:rPr lang="en-US" dirty="0"/>
              <a:t> )</a:t>
            </a:r>
          </a:p>
        </p:txBody>
      </p:sp>
    </p:spTree>
    <p:extLst>
      <p:ext uri="{BB962C8B-B14F-4D97-AF65-F5344CB8AC3E}">
        <p14:creationId xmlns:p14="http://schemas.microsoft.com/office/powerpoint/2010/main" val="1143704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Evidence and observations</a:t>
            </a:r>
          </a:p>
        </p:txBody>
      </p:sp>
      <p:sp>
        <p:nvSpPr>
          <p:cNvPr id="3" name="Content Placeholder 2"/>
          <p:cNvSpPr>
            <a:spLocks noGrp="1"/>
          </p:cNvSpPr>
          <p:nvPr>
            <p:ph idx="1"/>
          </p:nvPr>
        </p:nvSpPr>
        <p:spPr/>
        <p:txBody>
          <a:bodyPr>
            <a:normAutofit/>
          </a:bodyPr>
          <a:lstStyle/>
          <a:p>
            <a:r>
              <a:rPr lang="en-US" dirty="0"/>
              <a:t>Information gathered in 2010 showed that in the 2000-2010 decade, library print book publishing expenditure declined from 11,9% in 1999 to 8.4% in 2009.</a:t>
            </a:r>
          </a:p>
          <a:p>
            <a:r>
              <a:rPr lang="en-US" dirty="0"/>
              <a:t>REF evidence shows a large percentage of monographs in outputs for disciplines like English, History and French, but much lower in Philosophy and Linguistics.</a:t>
            </a:r>
          </a:p>
          <a:p>
            <a:r>
              <a:rPr lang="en-US" dirty="0" err="1"/>
              <a:t>Crossick</a:t>
            </a:r>
            <a:r>
              <a:rPr lang="en-US" dirty="0"/>
              <a:t> says there is ‘no crisis’ of the monograph, but opportunities are being missed.</a:t>
            </a:r>
          </a:p>
          <a:p>
            <a:r>
              <a:rPr lang="en-US" dirty="0"/>
              <a:t>OAPEN UK surveyed 700 HSS academics.  Only 50% of them were aware of OA and only 30% familiar with it.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009269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TotalTime>
  <Words>1065</Words>
  <Application>Microsoft Office PowerPoint</Application>
  <PresentationFormat>Widescreen</PresentationFormat>
  <Paragraphs>90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OPEN ACCESS MONOGRAPHS </vt:lpstr>
      <vt:lpstr>Monographs</vt:lpstr>
      <vt:lpstr>Emotional pull</vt:lpstr>
      <vt:lpstr>Emotional drag</vt:lpstr>
      <vt:lpstr>Disruptive technologies</vt:lpstr>
      <vt:lpstr>Open Access</vt:lpstr>
      <vt:lpstr>Why now?</vt:lpstr>
      <vt:lpstr>Recent Policy Papers and Projects</vt:lpstr>
      <vt:lpstr>Evidence and observations</vt:lpstr>
      <vt:lpstr>Advantages of an open access monograph</vt:lpstr>
      <vt:lpstr>Open access and social inclusion</vt:lpstr>
      <vt:lpstr>Anxieties and obstacles</vt:lpstr>
      <vt:lpstr>Unpacking the jargon</vt:lpstr>
      <vt:lpstr>Conservativism</vt:lpstr>
      <vt:lpstr>Some Experiments</vt:lpstr>
      <vt:lpstr>Imagining a Disruptive World</vt:lpstr>
      <vt:lpstr>Donald Waters, ‘Monograph Publishing in the Digital Age’, Andrew Mellon Foundation (https://mellon.org/resources/shared-experiences-blog/monograph-publishing-digital-age )</vt:lpstr>
      <vt:lpstr>Imagining a Disrupted World</vt:lpstr>
      <vt:lpstr>Plus ça change…..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ACCESS MONOGRAPHS</dc:title>
  <dc:creator>David</dc:creator>
  <cp:lastModifiedBy>David</cp:lastModifiedBy>
  <cp:revision>21</cp:revision>
  <dcterms:created xsi:type="dcterms:W3CDTF">2017-04-10T19:57:23Z</dcterms:created>
  <dcterms:modified xsi:type="dcterms:W3CDTF">2017-04-25T10:13:49Z</dcterms:modified>
</cp:coreProperties>
</file>